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8" r:id="rId4"/>
    <p:sldId id="269" r:id="rId5"/>
    <p:sldId id="263" r:id="rId6"/>
    <p:sldId id="267" r:id="rId7"/>
    <p:sldId id="266" r:id="rId8"/>
    <p:sldId id="258" r:id="rId9"/>
    <p:sldId id="264" r:id="rId10"/>
    <p:sldId id="259" r:id="rId11"/>
    <p:sldId id="260" r:id="rId12"/>
    <p:sldId id="261" r:id="rId13"/>
    <p:sldId id="270" r:id="rId14"/>
    <p:sldId id="257" r:id="rId15"/>
    <p:sldId id="262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64" autoAdjust="0"/>
  </p:normalViewPr>
  <p:slideViewPr>
    <p:cSldViewPr showGuide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Pneumonia</c:v>
                </c:pt>
                <c:pt idx="1">
                  <c:v>Congestive Heart failure</c:v>
                </c:pt>
                <c:pt idx="2">
                  <c:v>Coronary atherosclerosis</c:v>
                </c:pt>
                <c:pt idx="3">
                  <c:v>Septicemia</c:v>
                </c:pt>
                <c:pt idx="4">
                  <c:v>Complication of device, implant …</c:v>
                </c:pt>
                <c:pt idx="5">
                  <c:v>Urinary tract infection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55</c:v>
                </c:pt>
                <c:pt idx="1">
                  <c:v>60</c:v>
                </c:pt>
                <c:pt idx="2">
                  <c:v>41.3</c:v>
                </c:pt>
                <c:pt idx="3">
                  <c:v>60.4</c:v>
                </c:pt>
                <c:pt idx="4">
                  <c:v>21.2</c:v>
                </c:pt>
                <c:pt idx="5">
                  <c:v>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B-44AB-BC18-54B8085D6F3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Feuil1!$A$2:$A$7</c:f>
              <c:strCache>
                <c:ptCount val="6"/>
                <c:pt idx="0">
                  <c:v>Pneumonia</c:v>
                </c:pt>
                <c:pt idx="1">
                  <c:v>Congestive Heart failure</c:v>
                </c:pt>
                <c:pt idx="2">
                  <c:v>Coronary atherosclerosis</c:v>
                </c:pt>
                <c:pt idx="3">
                  <c:v>Septicemia</c:v>
                </c:pt>
                <c:pt idx="4">
                  <c:v>Complication of device, implant …</c:v>
                </c:pt>
                <c:pt idx="5">
                  <c:v>Urinary tract infection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71</c:v>
                </c:pt>
                <c:pt idx="1">
                  <c:v>70</c:v>
                </c:pt>
                <c:pt idx="2">
                  <c:v>35.700000000000003</c:v>
                </c:pt>
                <c:pt idx="3">
                  <c:v>74.900000000000006</c:v>
                </c:pt>
                <c:pt idx="4">
                  <c:v>36.6</c:v>
                </c:pt>
                <c:pt idx="5">
                  <c:v>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5B-44AB-BC18-54B8085D6F3B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Pneumonia</c:v>
                </c:pt>
                <c:pt idx="1">
                  <c:v>Congestive Heart failure</c:v>
                </c:pt>
                <c:pt idx="2">
                  <c:v>Coronary atherosclerosis</c:v>
                </c:pt>
                <c:pt idx="3">
                  <c:v>Septicemia</c:v>
                </c:pt>
                <c:pt idx="4">
                  <c:v>Complication of device, implant …</c:v>
                </c:pt>
                <c:pt idx="5">
                  <c:v>Urinary tract infection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BE5B-44AB-BC18-54B8085D6F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953816"/>
        <c:axId val="-2077956808"/>
      </c:barChart>
      <c:catAx>
        <c:axId val="-20779538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-2077956808"/>
        <c:crosses val="autoZero"/>
        <c:auto val="1"/>
        <c:lblAlgn val="ctr"/>
        <c:lblOffset val="100"/>
        <c:noMultiLvlLbl val="0"/>
      </c:catAx>
      <c:valAx>
        <c:axId val="-2077956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077953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Feuil1!$A$2:$A$12</c:f>
              <c:strCache>
                <c:ptCount val="11"/>
                <c:pt idx="0">
                  <c:v>Your GP or another doctor</c:v>
                </c:pt>
                <c:pt idx="1">
                  <c:v>Friends or family</c:v>
                </c:pt>
                <c:pt idx="2">
                  <c:v>Social media/Internet forum</c:v>
                </c:pt>
                <c:pt idx="3">
                  <c:v>Television</c:v>
                </c:pt>
                <c:pt idx="4">
                  <c:v>Staff in hospital</c:v>
                </c:pt>
                <c:pt idx="5">
                  <c:v>Patient organisations</c:v>
                </c:pt>
                <c:pt idx="6">
                  <c:v>Official statistics</c:v>
                </c:pt>
                <c:pt idx="7">
                  <c:v>Phramacist or nurse</c:v>
                </c:pt>
                <c:pt idx="8">
                  <c:v>Newspapers and magazines</c:v>
                </c:pt>
                <c:pt idx="9">
                  <c:v>Radio</c:v>
                </c:pt>
                <c:pt idx="10">
                  <c:v>other</c:v>
                </c:pt>
              </c:strCache>
            </c:strRef>
          </c:cat>
          <c:val>
            <c:numRef>
              <c:f>Feuil1!$B$2:$B$12</c:f>
              <c:numCache>
                <c:formatCode>General</c:formatCode>
                <c:ptCount val="11"/>
                <c:pt idx="0">
                  <c:v>57</c:v>
                </c:pt>
                <c:pt idx="1">
                  <c:v>41</c:v>
                </c:pt>
                <c:pt idx="2">
                  <c:v>26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14</c:v>
                </c:pt>
                <c:pt idx="8">
                  <c:v>12</c:v>
                </c:pt>
                <c:pt idx="9">
                  <c:v>3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8-407C-8D9E-4F9A6C4FB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7830440"/>
        <c:axId val="-2077833448"/>
      </c:barChart>
      <c:catAx>
        <c:axId val="-207783044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 i="0">
                <a:solidFill>
                  <a:srgbClr val="000000"/>
                </a:solidFill>
              </a:defRPr>
            </a:pPr>
            <a:endParaRPr lang="fr-FR"/>
          </a:p>
        </c:txPr>
        <c:crossAx val="-20778334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7833448"/>
        <c:scaling>
          <c:orientation val="minMax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-20778304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BE89E-D29A-3F4E-BF19-909151BA4351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3BF19-13DC-0140-B199-2C6C50C014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775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Peu de collaboration villes urgences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3BF19-13DC-0140-B199-2C6C50C014B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30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Thèse de médecine (</a:t>
            </a:r>
            <a:r>
              <a:rPr lang="fr-FR" dirty="0" err="1"/>
              <a:t>Priour</a:t>
            </a:r>
            <a:r>
              <a:rPr lang="fr-FR" dirty="0"/>
              <a:t> ?) pour traumatologie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FDD18-0198-074A-9373-4DBB0593BBA7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51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</a:endParaRP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8787B398-CFFD-1042-BE33-2937B5566B69}" type="slidenum">
              <a:rPr lang="en-GB" sz="1200"/>
              <a:pPr eaLnBrk="1" hangingPunct="1"/>
              <a:t>5</a:t>
            </a:fld>
            <a:endParaRPr lang="en-GB" sz="1200"/>
          </a:p>
        </p:txBody>
      </p:sp>
      <p:sp>
        <p:nvSpPr>
          <p:cNvPr id="6149" name="Date Placeholder 6"/>
          <p:cNvSpPr>
            <a:spLocks noGrp="1"/>
          </p:cNvSpPr>
          <p:nvPr>
            <p:ph type="dt" sz="quarter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07/02/2014</a:t>
            </a:r>
          </a:p>
        </p:txBody>
      </p:sp>
      <p:sp>
        <p:nvSpPr>
          <p:cNvPr id="21509" name="Header Placeholder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/>
              <a:t>Présentation de Philippe Juvin</a:t>
            </a:r>
            <a:endParaRPr lang="en-GB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http://</a:t>
            </a:r>
            <a:r>
              <a:rPr lang="fr-FR" dirty="0" err="1"/>
              <a:t>healthcare.mckinsey.com</a:t>
            </a:r>
            <a:r>
              <a:rPr lang="fr-FR" dirty="0"/>
              <a:t>/</a:t>
            </a:r>
            <a:r>
              <a:rPr lang="fr-FR" dirty="0" err="1"/>
              <a:t>measuring</a:t>
            </a:r>
            <a:r>
              <a:rPr lang="fr-FR" dirty="0"/>
              <a:t>-patient-</a:t>
            </a:r>
            <a:r>
              <a:rPr lang="fr-FR" dirty="0" err="1"/>
              <a:t>experience</a:t>
            </a:r>
            <a:r>
              <a:rPr lang="fr-FR" dirty="0"/>
              <a:t>-</a:t>
            </a:r>
            <a:r>
              <a:rPr lang="fr-FR" dirty="0" err="1"/>
              <a:t>lessons</a:t>
            </a:r>
            <a:r>
              <a:rPr lang="fr-FR" dirty="0"/>
              <a:t>-</a:t>
            </a:r>
            <a:r>
              <a:rPr lang="fr-FR" dirty="0" err="1"/>
              <a:t>other</a:t>
            </a:r>
            <a:r>
              <a:rPr lang="fr-FR" dirty="0"/>
              <a:t>-industries</a:t>
            </a:r>
          </a:p>
          <a:p>
            <a:r>
              <a:rPr lang="fr-FR" dirty="0"/>
              <a:t>Manifestement quand on demande aux patients immédiatement ce qui les a touché : bleu foncé, quand </a:t>
            </a:r>
            <a:r>
              <a:rPr lang="fr-FR" dirty="0" err="1"/>
              <a:t>oin</a:t>
            </a:r>
            <a:r>
              <a:rPr lang="fr-FR" dirty="0"/>
              <a:t> demande ensuite </a:t>
            </a:r>
            <a:r>
              <a:rPr lang="fr-FR" dirty="0" err="1"/>
              <a:t>jusqua</a:t>
            </a:r>
            <a:r>
              <a:rPr lang="fr-FR" dirty="0"/>
              <a:t> trois ans : </a:t>
            </a:r>
            <a:r>
              <a:rPr lang="fr-FR" dirty="0" err="1"/>
              <a:t>bleuclair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3BF19-13DC-0140-B199-2C6C50C014B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915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patients ne</a:t>
            </a:r>
            <a:r>
              <a:rPr lang="fr-FR" baseline="0" dirty="0"/>
              <a:t> citent même </a:t>
            </a:r>
            <a:r>
              <a:rPr lang="fr-FR" baseline="0" dirty="0" err="1"/>
              <a:t>pa</a:t>
            </a:r>
            <a:r>
              <a:rPr lang="fr-FR" baseline="0" dirty="0"/>
              <a:t> leur GP comme pouvant leur dire ou aller dans 45% des cas.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3BF19-13DC-0140-B199-2C6C50C014B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192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11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6027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661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455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27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582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871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62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96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04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DD589-267D-49A0-BD18-7F11AC37D3F7}" type="datetimeFigureOut">
              <a:rPr lang="fr-FR" smtClean="0"/>
              <a:t>20/11/2016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56B86-21BF-4E98-AC08-4427B641A8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2862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Macintosh%20HD:Users:philippejuvin:Downloads:The%CC%80se%20Priour%20v3.5.doc!OLE_LINK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>
            <a:normAutofit/>
          </a:bodyPr>
          <a:lstStyle/>
          <a:p>
            <a:r>
              <a:rPr lang="fr-FR" b="1" dirty="0"/>
              <a:t>Pourquoi se plaint-on quand on vient aux urgences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Pr Philippe JUVIN</a:t>
            </a:r>
          </a:p>
          <a:p>
            <a:r>
              <a:rPr lang="fr-FR" dirty="0"/>
              <a:t>Chef de Service</a:t>
            </a:r>
          </a:p>
          <a:p>
            <a:r>
              <a:rPr lang="fr-FR" dirty="0"/>
              <a:t>Hôpital européen Georges-Pompidou</a:t>
            </a:r>
          </a:p>
        </p:txBody>
      </p:sp>
    </p:spTree>
    <p:extLst>
      <p:ext uri="{BB962C8B-B14F-4D97-AF65-F5344CB8AC3E}">
        <p14:creationId xmlns:p14="http://schemas.microsoft.com/office/powerpoint/2010/main" val="316144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1714"/>
            <a:ext cx="3024187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506414"/>
            <a:ext cx="62642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e 3"/>
          <p:cNvSpPr/>
          <p:nvPr/>
        </p:nvSpPr>
        <p:spPr bwMode="auto">
          <a:xfrm>
            <a:off x="2078182" y="4101353"/>
            <a:ext cx="4987636" cy="4706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945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4375"/>
            <a:ext cx="83693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4" y="506414"/>
            <a:ext cx="62642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39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>
              <a:latin typeface="Times New Roman" charset="0"/>
            </a:endParaRPr>
          </a:p>
        </p:txBody>
      </p:sp>
      <p:pic>
        <p:nvPicPr>
          <p:cNvPr id="52226" name="Espace réservé du contenu 3" descr="sorry work capture écra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8" b="7648"/>
          <a:stretch>
            <a:fillRect/>
          </a:stretch>
        </p:blipFill>
        <p:spPr>
          <a:xfrm>
            <a:off x="-1331913" y="115888"/>
            <a:ext cx="11833226" cy="6265862"/>
          </a:xfrm>
        </p:spPr>
      </p:pic>
      <p:sp>
        <p:nvSpPr>
          <p:cNvPr id="5" name="Ellipse 4"/>
          <p:cNvSpPr/>
          <p:nvPr/>
        </p:nvSpPr>
        <p:spPr>
          <a:xfrm>
            <a:off x="2123728" y="5754960"/>
            <a:ext cx="6696744" cy="1058416"/>
          </a:xfrm>
          <a:prstGeom prst="ellipse">
            <a:avLst/>
          </a:prstGeom>
          <a:solidFill>
            <a:srgbClr val="FF3300">
              <a:alpha val="0"/>
            </a:srgbClr>
          </a:solidFill>
          <a:ln>
            <a:solidFill>
              <a:srgbClr val="FF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023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Des solutions à ces plaintes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13176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Le flux aux urgences va augmenter</a:t>
            </a:r>
          </a:p>
          <a:p>
            <a:r>
              <a:rPr lang="fr-FR" sz="2400" dirty="0">
                <a:solidFill>
                  <a:srgbClr val="000000"/>
                </a:solidFill>
              </a:rPr>
              <a:t>Risque d’encombrement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Complications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Satisfaction</a:t>
            </a:r>
          </a:p>
          <a:p>
            <a:r>
              <a:rPr lang="fr-FR" sz="2400" dirty="0">
                <a:solidFill>
                  <a:srgbClr val="000000"/>
                </a:solidFill>
              </a:rPr>
              <a:t>Réponses protéiformes :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Éducation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Relation avec la ville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Attitudes aux urgences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Organisation des urgences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Organisation avec l’aval</a:t>
            </a:r>
          </a:p>
          <a:p>
            <a:r>
              <a:rPr lang="fr-FR" sz="2400" dirty="0">
                <a:solidFill>
                  <a:srgbClr val="000000"/>
                </a:solidFill>
              </a:rPr>
              <a:t>Marqueur des dysfonctionnements ou du bon fonctionnement de l’hôpital</a:t>
            </a:r>
          </a:p>
          <a:p>
            <a:r>
              <a:rPr lang="fr-FR" sz="2400" dirty="0">
                <a:solidFill>
                  <a:srgbClr val="000000"/>
                </a:solidFill>
              </a:rPr>
              <a:t>Compréhension mutuelle</a:t>
            </a:r>
          </a:p>
          <a:p>
            <a:pPr lvl="1"/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6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/>
              <a:t>Liberté des patients et irresponsabilité</a:t>
            </a:r>
            <a:br>
              <a:rPr lang="fr-FR" sz="2800" b="1" dirty="0"/>
            </a:br>
            <a:r>
              <a:rPr lang="fr-FR" sz="2800" b="1" dirty="0">
                <a:solidFill>
                  <a:srgbClr val="333399"/>
                </a:solidFill>
              </a:rPr>
              <a:t>le cas de la fameuse Madame Cam.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solidFill>
                  <a:srgbClr val="000000"/>
                </a:solidFill>
              </a:rPr>
              <a:t>Madame C. 69 ans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Premières traces en 1984</a:t>
            </a:r>
          </a:p>
          <a:p>
            <a:r>
              <a:rPr lang="fr-FR" sz="2400" dirty="0">
                <a:solidFill>
                  <a:srgbClr val="000000"/>
                </a:solidFill>
              </a:rPr>
              <a:t>Seul HEGP : 958 passages aux urgences retrouvés </a:t>
            </a:r>
          </a:p>
          <a:p>
            <a:r>
              <a:rPr lang="fr-FR" sz="2400" dirty="0">
                <a:solidFill>
                  <a:srgbClr val="000000"/>
                </a:solidFill>
              </a:rPr>
              <a:t>Dont 799 entre 2003 et aout 2016</a:t>
            </a:r>
          </a:p>
          <a:p>
            <a:r>
              <a:rPr lang="fr-FR" sz="2400" dirty="0">
                <a:solidFill>
                  <a:srgbClr val="000000"/>
                </a:solidFill>
              </a:rPr>
              <a:t>Pathologies :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Délire (syndrome de </a:t>
            </a:r>
            <a:r>
              <a:rPr lang="fr-FR" sz="2000" dirty="0" err="1">
                <a:solidFill>
                  <a:srgbClr val="000000"/>
                </a:solidFill>
              </a:rPr>
              <a:t>Münchausen</a:t>
            </a:r>
            <a:r>
              <a:rPr lang="fr-FR" sz="20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Vraies pathologies (pontage, cancer du sein, diabète)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Pathologies iatrogènes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Innombrables réclamations</a:t>
            </a:r>
          </a:p>
          <a:p>
            <a:r>
              <a:rPr lang="fr-FR" sz="2400" dirty="0">
                <a:solidFill>
                  <a:srgbClr val="000000"/>
                </a:solidFill>
              </a:rPr>
              <a:t>Connue de toute l’IDF</a:t>
            </a:r>
          </a:p>
        </p:txBody>
      </p:sp>
    </p:spTree>
    <p:extLst>
      <p:ext uri="{BB962C8B-B14F-4D97-AF65-F5344CB8AC3E}">
        <p14:creationId xmlns:p14="http://schemas.microsoft.com/office/powerpoint/2010/main" val="4113431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37883"/>
            <a:ext cx="7481455" cy="1008529"/>
          </a:xfrm>
        </p:spPr>
        <p:txBody>
          <a:bodyPr/>
          <a:lstStyle/>
          <a:p>
            <a:r>
              <a:rPr lang="fr-FR" sz="2900" b="1" dirty="0">
                <a:solidFill>
                  <a:srgbClr val="000090"/>
                </a:solidFill>
              </a:rPr>
              <a:t>Comment les patients choisissent les urgences ?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2822805862"/>
              </p:ext>
            </p:extLst>
          </p:nvPr>
        </p:nvGraphicFramePr>
        <p:xfrm>
          <a:off x="1547664" y="1628800"/>
          <a:ext cx="6288360" cy="420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818910" y="5849471"/>
            <a:ext cx="2128020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fr-FR" dirty="0" err="1"/>
              <a:t>Eurobarometer</a:t>
            </a:r>
            <a:r>
              <a:rPr lang="fr-FR" dirty="0"/>
              <a:t> 2014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812360" y="1700808"/>
            <a:ext cx="564716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fr-FR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1380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rcRect t="17418" b="17418"/>
          <a:stretch>
            <a:fillRect/>
          </a:stretch>
        </p:blipFill>
        <p:spPr>
          <a:xfrm>
            <a:off x="1050985" y="2963895"/>
            <a:ext cx="7481455" cy="3993497"/>
          </a:xfrm>
        </p:spPr>
      </p:pic>
      <p:pic>
        <p:nvPicPr>
          <p:cNvPr id="7" name="Espace réservé du contenu 6" descr="robinet-laiton-20x27-20x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r="390"/>
          <a:stretch>
            <a:fillRect/>
          </a:stretch>
        </p:blipFill>
        <p:spPr>
          <a:xfrm>
            <a:off x="1043608" y="1700808"/>
            <a:ext cx="2511064" cy="203372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211960" y="2766192"/>
            <a:ext cx="4364182" cy="8068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4182" y="268942"/>
            <a:ext cx="8221913" cy="106774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fr-FR" sz="3200" b="1" dirty="0">
                <a:solidFill>
                  <a:srgbClr val="000090"/>
                </a:solidFill>
              </a:rPr>
              <a:t>1ère étape : comprendre l’architecture d’un service d’urgence moyen</a:t>
            </a:r>
          </a:p>
        </p:txBody>
      </p:sp>
      <p:sp>
        <p:nvSpPr>
          <p:cNvPr id="2" name="Rectangle 1"/>
          <p:cNvSpPr/>
          <p:nvPr/>
        </p:nvSpPr>
        <p:spPr>
          <a:xfrm rot="471364">
            <a:off x="5148064" y="5968648"/>
            <a:ext cx="1080120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 rot="20938938">
            <a:off x="541116" y="1937740"/>
            <a:ext cx="3672614" cy="1877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359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091" y="537883"/>
            <a:ext cx="8589818" cy="1008529"/>
          </a:xfrm>
        </p:spPr>
        <p:txBody>
          <a:bodyPr>
            <a:normAutofit/>
          </a:bodyPr>
          <a:lstStyle/>
          <a:p>
            <a:r>
              <a:rPr lang="fr-FR" sz="2900" b="1" dirty="0">
                <a:solidFill>
                  <a:srgbClr val="000090"/>
                </a:solidFill>
              </a:rPr>
              <a:t>Le flux aux urgences est d’abord choisi par les patients</a:t>
            </a:r>
            <a:endParaRPr lang="fr-FR" sz="2200" b="1" dirty="0">
              <a:solidFill>
                <a:srgbClr val="00009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979689"/>
              </p:ext>
            </p:extLst>
          </p:nvPr>
        </p:nvGraphicFramePr>
        <p:xfrm>
          <a:off x="969818" y="2353235"/>
          <a:ext cx="7620000" cy="184478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6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75765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Démarches dans les 24h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Pas de démarches dans les 24h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Non réponse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Personnes non</a:t>
                      </a:r>
                      <a:r>
                        <a:rPr lang="fr-FR" sz="1400" baseline="0" dirty="0"/>
                        <a:t> interrogées</a:t>
                      </a:r>
                      <a:endParaRPr lang="fr-FR" sz="14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Total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fr-FR" sz="1600" dirty="0"/>
                        <a:t>Effectifs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16681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28872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1955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4510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52018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12">
                <a:tc>
                  <a:txBody>
                    <a:bodyPr/>
                    <a:lstStyle/>
                    <a:p>
                      <a:r>
                        <a:rPr lang="fr-FR" sz="1600" dirty="0"/>
                        <a:t>%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32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56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4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100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062357"/>
              </p:ext>
            </p:extLst>
          </p:nvPr>
        </p:nvGraphicFramePr>
        <p:xfrm>
          <a:off x="969818" y="4840941"/>
          <a:ext cx="7065819" cy="12774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1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2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5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9588">
                <a:tc>
                  <a:txBody>
                    <a:bodyPr/>
                    <a:lstStyle/>
                    <a:p>
                      <a:r>
                        <a:rPr lang="fr-FR" sz="1400" dirty="0"/>
                        <a:t>Interlocuteur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Un médecin ou un</a:t>
                      </a:r>
                      <a:r>
                        <a:rPr lang="fr-FR" sz="1400" baseline="0" dirty="0"/>
                        <a:t> pharmacien</a:t>
                      </a:r>
                      <a:endParaRPr lang="fr-FR" sz="14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SAMU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Pompiers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Proche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882">
                <a:tc>
                  <a:txBody>
                    <a:bodyPr/>
                    <a:lstStyle/>
                    <a:p>
                      <a:r>
                        <a:rPr lang="fr-FR" sz="1400" dirty="0"/>
                        <a:t>Démarches</a:t>
                      </a:r>
                      <a:r>
                        <a:rPr lang="fr-FR" sz="1400" baseline="0" dirty="0"/>
                        <a:t> (appel ou consultation), %</a:t>
                      </a:r>
                      <a:endParaRPr lang="fr-FR" sz="1400" dirty="0"/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76,4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10,5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7,9</a:t>
                      </a:r>
                    </a:p>
                  </a:txBody>
                  <a:tcPr marL="83127" marR="83127" marT="40341" marB="40341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10,8</a:t>
                      </a:r>
                    </a:p>
                  </a:txBody>
                  <a:tcPr marL="83127" marR="83127" marT="40341" marB="403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6373091" y="6387353"/>
            <a:ext cx="1755772" cy="298303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fr-FR" sz="1400" dirty="0"/>
              <a:t>Enquête DREES SFMU</a:t>
            </a:r>
          </a:p>
        </p:txBody>
      </p:sp>
      <p:sp>
        <p:nvSpPr>
          <p:cNvPr id="4" name="Ellipse 3"/>
          <p:cNvSpPr/>
          <p:nvPr/>
        </p:nvSpPr>
        <p:spPr bwMode="auto">
          <a:xfrm>
            <a:off x="2008909" y="3697941"/>
            <a:ext cx="2424545" cy="67235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2563091" y="4773706"/>
            <a:ext cx="1939636" cy="672353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5637" y="605118"/>
            <a:ext cx="8520545" cy="1008529"/>
          </a:xfrm>
        </p:spPr>
        <p:txBody>
          <a:bodyPr>
            <a:normAutofit/>
          </a:bodyPr>
          <a:lstStyle/>
          <a:p>
            <a:r>
              <a:rPr lang="fr-FR" sz="2900" b="1" dirty="0">
                <a:solidFill>
                  <a:srgbClr val="000090"/>
                </a:solidFill>
              </a:rPr>
              <a:t>Pourquoi les patients viennent-ils aux urgences ? </a:t>
            </a:r>
            <a:endParaRPr lang="fr-FR" sz="2200" b="1" dirty="0">
              <a:solidFill>
                <a:srgbClr val="000090"/>
              </a:solidFill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77302"/>
              </p:ext>
            </p:extLst>
          </p:nvPr>
        </p:nvGraphicFramePr>
        <p:xfrm>
          <a:off x="346364" y="1961029"/>
          <a:ext cx="8429505" cy="456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4" imgW="5969000" imgH="3327400" progId="Word.Document.12">
                  <p:link updateAutomatic="1"/>
                </p:oleObj>
              </mc:Choice>
              <mc:Fallback>
                <p:oleObj name="Document" r:id="rId4" imgW="5969000" imgH="3327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64" y="1961029"/>
                        <a:ext cx="8429505" cy="4560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03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277091" y="188914"/>
            <a:ext cx="8686800" cy="725487"/>
          </a:xfrm>
        </p:spPr>
        <p:txBody>
          <a:bodyPr/>
          <a:lstStyle/>
          <a:p>
            <a:pPr eaLnBrk="1" hangingPunct="1"/>
            <a:r>
              <a:rPr lang="fr-FR" sz="2900" b="1" dirty="0">
                <a:solidFill>
                  <a:srgbClr val="000090"/>
                </a:solidFill>
              </a:rPr>
              <a:t>Le patient nous choisit déjà</a:t>
            </a:r>
            <a:endParaRPr lang="en-GB" sz="2900" b="1" dirty="0">
              <a:solidFill>
                <a:srgbClr val="000090"/>
              </a:solidFill>
            </a:endParaRPr>
          </a:p>
        </p:txBody>
      </p:sp>
      <p:pic>
        <p:nvPicPr>
          <p:cNvPr id="2048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6"/>
            <a:ext cx="878522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12618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15601"/>
              </p:ext>
            </p:extLst>
          </p:nvPr>
        </p:nvGraphicFramePr>
        <p:xfrm>
          <a:off x="277091" y="1815353"/>
          <a:ext cx="8589818" cy="4773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762000" y="6387353"/>
            <a:ext cx="1976311" cy="35985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fr-FR" dirty="0" err="1"/>
              <a:t>Schuur</a:t>
            </a:r>
            <a:r>
              <a:rPr lang="fr-FR" dirty="0"/>
              <a:t>, NEJM 2012</a:t>
            </a:r>
          </a:p>
        </p:txBody>
      </p:sp>
      <p:sp>
        <p:nvSpPr>
          <p:cNvPr id="6" name="Étoile à 5 branches 5"/>
          <p:cNvSpPr/>
          <p:nvPr/>
        </p:nvSpPr>
        <p:spPr bwMode="auto">
          <a:xfrm>
            <a:off x="8659092" y="2218765"/>
            <a:ext cx="207817" cy="201706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9" name="Étoile à 5 branches 8"/>
          <p:cNvSpPr/>
          <p:nvPr/>
        </p:nvSpPr>
        <p:spPr bwMode="auto">
          <a:xfrm>
            <a:off x="8382001" y="5042647"/>
            <a:ext cx="207817" cy="201706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10" name="Étoile à 5 branches 9"/>
          <p:cNvSpPr/>
          <p:nvPr/>
        </p:nvSpPr>
        <p:spPr bwMode="auto">
          <a:xfrm>
            <a:off x="8520546" y="3630706"/>
            <a:ext cx="207817" cy="201706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11" name="Étoile à 5 branches 10"/>
          <p:cNvSpPr/>
          <p:nvPr/>
        </p:nvSpPr>
        <p:spPr bwMode="auto">
          <a:xfrm>
            <a:off x="6303819" y="2958353"/>
            <a:ext cx="207817" cy="201706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12" name="Étoile à 5 branches 11"/>
          <p:cNvSpPr/>
          <p:nvPr/>
        </p:nvSpPr>
        <p:spPr bwMode="auto">
          <a:xfrm>
            <a:off x="8382001" y="5715000"/>
            <a:ext cx="207817" cy="201706"/>
          </a:xfrm>
          <a:prstGeom prst="star5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14" name="Titre 6"/>
          <p:cNvSpPr>
            <a:spLocks noGrp="1"/>
          </p:cNvSpPr>
          <p:nvPr>
            <p:ph type="title"/>
          </p:nvPr>
        </p:nvSpPr>
        <p:spPr>
          <a:xfrm>
            <a:off x="900545" y="470647"/>
            <a:ext cx="7481455" cy="1008529"/>
          </a:xfrm>
        </p:spPr>
        <p:txBody>
          <a:bodyPr>
            <a:normAutofit fontScale="90000"/>
          </a:bodyPr>
          <a:lstStyle/>
          <a:p>
            <a:r>
              <a:rPr lang="fr-FR" sz="3100" b="1" dirty="0">
                <a:solidFill>
                  <a:srgbClr val="000090"/>
                </a:solidFill>
              </a:rPr>
              <a:t>Le flux aux urgences est aussi celui de l’hôpital</a:t>
            </a:r>
            <a:br>
              <a:rPr lang="fr-FR" sz="3100" b="1" dirty="0">
                <a:solidFill>
                  <a:srgbClr val="000090"/>
                </a:solidFill>
              </a:rPr>
            </a:br>
            <a:br>
              <a:rPr lang="fr-FR" sz="2900" b="1" dirty="0">
                <a:solidFill>
                  <a:srgbClr val="000090"/>
                </a:solidFill>
              </a:rPr>
            </a:br>
            <a:r>
              <a:rPr lang="fr-FR" sz="2200" b="1" dirty="0">
                <a:solidFill>
                  <a:srgbClr val="000090"/>
                </a:solidFill>
              </a:rPr>
              <a:t>les admissions via le SAU 1993-2006</a:t>
            </a:r>
            <a:endParaRPr lang="fr-FR" sz="29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62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77636" y="581381"/>
            <a:ext cx="7138780" cy="975411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pPr algn="ctr"/>
            <a:r>
              <a:rPr lang="fr-FR" sz="2900" b="1" dirty="0">
                <a:solidFill>
                  <a:srgbClr val="000090"/>
                </a:solidFill>
              </a:rPr>
              <a:t>Prévenir et traiter les plaintes est une des problématiques du flux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9512" y="1556792"/>
            <a:ext cx="8568952" cy="5007284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endParaRPr lang="fr-FR" sz="2800" u="sng" dirty="0">
              <a:solidFill>
                <a:srgbClr val="000000"/>
              </a:solidFill>
            </a:endParaRPr>
          </a:p>
          <a:p>
            <a:pPr marL="820583" lvl="1" indent="-410291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1/3 des </a:t>
            </a:r>
            <a:r>
              <a:rPr lang="fr-FR" sz="2400" b="1" dirty="0">
                <a:solidFill>
                  <a:srgbClr val="000000"/>
                </a:solidFill>
              </a:rPr>
              <a:t>dysfonctionnement </a:t>
            </a:r>
            <a:r>
              <a:rPr lang="fr-FR" sz="2400" dirty="0" err="1">
                <a:solidFill>
                  <a:srgbClr val="000000"/>
                </a:solidFill>
              </a:rPr>
              <a:t>liés</a:t>
            </a:r>
            <a:r>
              <a:rPr lang="fr-FR" sz="2400" dirty="0">
                <a:solidFill>
                  <a:srgbClr val="000000"/>
                </a:solidFill>
              </a:rPr>
              <a:t> à un mauvais pronostic sont en relation avec une surcharge des urgences </a:t>
            </a:r>
            <a:r>
              <a:rPr lang="fr-FR" sz="1400" dirty="0">
                <a:solidFill>
                  <a:srgbClr val="000000"/>
                </a:solidFill>
              </a:rPr>
              <a:t>(</a:t>
            </a:r>
            <a:r>
              <a:rPr lang="fr-FR" sz="1400" i="1" dirty="0">
                <a:solidFill>
                  <a:srgbClr val="000000"/>
                </a:solidFill>
              </a:rPr>
              <a:t>Cowan RM, </a:t>
            </a:r>
            <a:r>
              <a:rPr lang="fr-FR" sz="1400" i="1" dirty="0" err="1">
                <a:solidFill>
                  <a:srgbClr val="000000"/>
                </a:solidFill>
              </a:rPr>
              <a:t>Trzeciak</a:t>
            </a:r>
            <a:r>
              <a:rPr lang="fr-FR" sz="1400" i="1" dirty="0">
                <a:solidFill>
                  <a:srgbClr val="000000"/>
                </a:solidFill>
              </a:rPr>
              <a:t> S, </a:t>
            </a:r>
            <a:r>
              <a:rPr lang="fr-FR" sz="1400" i="1" dirty="0" err="1">
                <a:solidFill>
                  <a:srgbClr val="000000"/>
                </a:solidFill>
              </a:rPr>
              <a:t>Crit</a:t>
            </a:r>
            <a:r>
              <a:rPr lang="fr-FR" sz="1400" i="1" dirty="0">
                <a:solidFill>
                  <a:srgbClr val="000000"/>
                </a:solidFill>
              </a:rPr>
              <a:t> Care, 2005;9:291-5</a:t>
            </a:r>
            <a:r>
              <a:rPr lang="fr-FR" sz="1400" dirty="0">
                <a:solidFill>
                  <a:srgbClr val="000000"/>
                </a:solidFill>
              </a:rPr>
              <a:t>)</a:t>
            </a:r>
            <a:endParaRPr lang="fr-FR" dirty="0">
              <a:solidFill>
                <a:srgbClr val="000000"/>
              </a:solidFill>
            </a:endParaRPr>
          </a:p>
          <a:p>
            <a:pPr marL="820583" lvl="1" indent="-410291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la </a:t>
            </a:r>
            <a:r>
              <a:rPr lang="fr-FR" sz="2400" b="1" dirty="0">
                <a:solidFill>
                  <a:srgbClr val="000000"/>
                </a:solidFill>
              </a:rPr>
              <a:t>prise en compte de la douleur </a:t>
            </a:r>
            <a:r>
              <a:rPr lang="fr-FR" sz="2400" dirty="0">
                <a:solidFill>
                  <a:srgbClr val="000000"/>
                </a:solidFill>
              </a:rPr>
              <a:t>est moins bonne en cas de surcharge des SU </a:t>
            </a:r>
            <a:r>
              <a:rPr lang="fr-FR" sz="1400" dirty="0">
                <a:solidFill>
                  <a:srgbClr val="000000"/>
                </a:solidFill>
              </a:rPr>
              <a:t>(</a:t>
            </a:r>
            <a:r>
              <a:rPr lang="fr-FR" sz="1400" i="1" dirty="0">
                <a:solidFill>
                  <a:srgbClr val="000000"/>
                </a:solidFill>
              </a:rPr>
              <a:t>Pines, </a:t>
            </a:r>
            <a:r>
              <a:rPr lang="fr-FR" sz="1400" i="1" dirty="0" err="1">
                <a:solidFill>
                  <a:srgbClr val="000000"/>
                </a:solidFill>
              </a:rPr>
              <a:t>Hollander</a:t>
            </a:r>
            <a:r>
              <a:rPr lang="fr-FR" sz="1400" i="1" dirty="0">
                <a:solidFill>
                  <a:srgbClr val="000000"/>
                </a:solidFill>
              </a:rPr>
              <a:t>, Ann </a:t>
            </a:r>
            <a:r>
              <a:rPr lang="fr-FR" sz="1400" i="1" dirty="0" err="1">
                <a:solidFill>
                  <a:srgbClr val="000000"/>
                </a:solidFill>
              </a:rPr>
              <a:t>Emerg</a:t>
            </a:r>
            <a:r>
              <a:rPr lang="fr-FR" sz="1400" i="1" dirty="0">
                <a:solidFill>
                  <a:srgbClr val="000000"/>
                </a:solidFill>
              </a:rPr>
              <a:t> Med, 2008</a:t>
            </a:r>
            <a:r>
              <a:rPr lang="fr-FR" sz="1400" dirty="0">
                <a:solidFill>
                  <a:srgbClr val="000000"/>
                </a:solidFill>
              </a:rPr>
              <a:t>) </a:t>
            </a:r>
          </a:p>
          <a:p>
            <a:pPr marL="820583" lvl="1" indent="-410291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l’ « Emergency </a:t>
            </a:r>
            <a:r>
              <a:rPr lang="fr-FR" sz="2400" dirty="0" err="1">
                <a:solidFill>
                  <a:srgbClr val="000000"/>
                </a:solidFill>
              </a:rPr>
              <a:t>Department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Owercrowding</a:t>
            </a:r>
            <a:r>
              <a:rPr lang="fr-FR" sz="2400" dirty="0">
                <a:solidFill>
                  <a:srgbClr val="000000"/>
                </a:solidFill>
              </a:rPr>
              <a:t> » augmente : </a:t>
            </a:r>
          </a:p>
          <a:p>
            <a:pPr marL="1277783" lvl="2" indent="-410291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la </a:t>
            </a:r>
            <a:r>
              <a:rPr lang="fr-FR" sz="2400" b="1" dirty="0" err="1">
                <a:solidFill>
                  <a:srgbClr val="000000"/>
                </a:solidFill>
              </a:rPr>
              <a:t>mortalite</a:t>
            </a:r>
            <a:r>
              <a:rPr lang="fr-FR" sz="2400" b="1" dirty="0">
                <a:solidFill>
                  <a:srgbClr val="000000"/>
                </a:solidFill>
              </a:rPr>
              <a:t>́ </a:t>
            </a:r>
            <a:r>
              <a:rPr lang="fr-FR" sz="2400" b="1" dirty="0" err="1">
                <a:solidFill>
                  <a:srgbClr val="000000"/>
                </a:solidFill>
              </a:rPr>
              <a:t>hospitalière</a:t>
            </a:r>
            <a:r>
              <a:rPr lang="fr-FR" sz="2400" dirty="0">
                <a:solidFill>
                  <a:srgbClr val="000000"/>
                </a:solidFill>
              </a:rPr>
              <a:t>, </a:t>
            </a:r>
          </a:p>
          <a:p>
            <a:pPr marL="1277783" lvl="2" indent="-410291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les </a:t>
            </a:r>
            <a:r>
              <a:rPr lang="fr-FR" sz="2400" dirty="0" err="1">
                <a:solidFill>
                  <a:srgbClr val="000000"/>
                </a:solidFill>
              </a:rPr>
              <a:t>délais</a:t>
            </a:r>
            <a:r>
              <a:rPr lang="fr-FR" sz="2400" dirty="0">
                <a:solidFill>
                  <a:srgbClr val="000000"/>
                </a:solidFill>
              </a:rPr>
              <a:t> de mise en route d’une </a:t>
            </a:r>
            <a:r>
              <a:rPr lang="fr-FR" sz="2400" b="1" dirty="0" err="1">
                <a:solidFill>
                  <a:srgbClr val="000000"/>
                </a:solidFill>
              </a:rPr>
              <a:t>antibiothérapie</a:t>
            </a:r>
            <a:r>
              <a:rPr lang="fr-FR" sz="2400" dirty="0">
                <a:solidFill>
                  <a:srgbClr val="000000"/>
                </a:solidFill>
              </a:rPr>
              <a:t>, </a:t>
            </a:r>
          </a:p>
          <a:p>
            <a:pPr marL="1277783" lvl="2" indent="-410291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Les délais de mise en route d’un </a:t>
            </a:r>
            <a:r>
              <a:rPr lang="fr-FR" sz="2400" b="1" dirty="0">
                <a:solidFill>
                  <a:srgbClr val="000000"/>
                </a:solidFill>
              </a:rPr>
              <a:t>traitement antalgique </a:t>
            </a:r>
            <a:r>
              <a:rPr lang="fr-FR" sz="1400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Kulstat</a:t>
            </a:r>
            <a:r>
              <a:rPr lang="fr-FR" sz="1400" i="1" dirty="0">
                <a:solidFill>
                  <a:srgbClr val="000000"/>
                </a:solidFill>
              </a:rPr>
              <a:t> E et al. </a:t>
            </a:r>
            <a:r>
              <a:rPr lang="fr-FR" sz="1400" i="1" dirty="0" err="1">
                <a:solidFill>
                  <a:srgbClr val="000000"/>
                </a:solidFill>
              </a:rPr>
              <a:t>Am.J</a:t>
            </a:r>
            <a:r>
              <a:rPr lang="fr-FR" sz="1400" i="1" dirty="0">
                <a:solidFill>
                  <a:srgbClr val="000000"/>
                </a:solidFill>
              </a:rPr>
              <a:t>. </a:t>
            </a:r>
            <a:r>
              <a:rPr lang="fr-FR" sz="1400" i="1" dirty="0" err="1">
                <a:solidFill>
                  <a:srgbClr val="000000"/>
                </a:solidFill>
              </a:rPr>
              <a:t>Em</a:t>
            </a:r>
            <a:r>
              <a:rPr lang="fr-FR" sz="1400" i="1" dirty="0">
                <a:solidFill>
                  <a:srgbClr val="000000"/>
                </a:solidFill>
              </a:rPr>
              <a:t>. Med, 2010,38,304-9</a:t>
            </a:r>
            <a:r>
              <a:rPr lang="fr-FR" sz="1400" dirty="0">
                <a:solidFill>
                  <a:srgbClr val="000000"/>
                </a:solidFill>
              </a:rPr>
              <a:t>) (</a:t>
            </a:r>
            <a:r>
              <a:rPr lang="fr-FR" sz="1400" i="1" dirty="0">
                <a:solidFill>
                  <a:srgbClr val="000000"/>
                </a:solidFill>
              </a:rPr>
              <a:t>Bernstein S. et al. Aca. </a:t>
            </a:r>
            <a:r>
              <a:rPr lang="fr-FR" sz="1400" i="1" dirty="0" err="1">
                <a:solidFill>
                  <a:srgbClr val="000000"/>
                </a:solidFill>
              </a:rPr>
              <a:t>Em</a:t>
            </a:r>
            <a:r>
              <a:rPr lang="fr-FR" sz="1400" i="1" dirty="0">
                <a:solidFill>
                  <a:srgbClr val="000000"/>
                </a:solidFill>
              </a:rPr>
              <a:t>. Med. 2009, 16,1-10</a:t>
            </a:r>
            <a:r>
              <a:rPr lang="fr-FR" sz="1400" dirty="0">
                <a:solidFill>
                  <a:srgbClr val="000000"/>
                </a:solidFill>
              </a:rPr>
              <a:t>)</a:t>
            </a:r>
          </a:p>
          <a:p>
            <a:pPr marL="820583" lvl="1" indent="-410291">
              <a:buFont typeface="Arial"/>
              <a:buChar char="•"/>
            </a:pPr>
            <a:r>
              <a:rPr lang="fr-FR" sz="2400" dirty="0">
                <a:solidFill>
                  <a:srgbClr val="000000"/>
                </a:solidFill>
              </a:rPr>
              <a:t>La </a:t>
            </a:r>
            <a:r>
              <a:rPr lang="fr-FR" sz="2400" dirty="0" err="1">
                <a:solidFill>
                  <a:srgbClr val="000000"/>
                </a:solidFill>
              </a:rPr>
              <a:t>durée</a:t>
            </a:r>
            <a:r>
              <a:rPr lang="fr-FR" sz="2400" dirty="0">
                <a:solidFill>
                  <a:srgbClr val="000000"/>
                </a:solidFill>
              </a:rPr>
              <a:t> de </a:t>
            </a:r>
            <a:r>
              <a:rPr lang="fr-FR" sz="2400" dirty="0" err="1">
                <a:solidFill>
                  <a:srgbClr val="000000"/>
                </a:solidFill>
              </a:rPr>
              <a:t>séjour</a:t>
            </a:r>
            <a:r>
              <a:rPr lang="fr-FR" sz="2400" dirty="0">
                <a:solidFill>
                  <a:srgbClr val="000000"/>
                </a:solidFill>
              </a:rPr>
              <a:t> est </a:t>
            </a:r>
            <a:r>
              <a:rPr lang="fr-FR" sz="2400" dirty="0" err="1">
                <a:solidFill>
                  <a:srgbClr val="000000"/>
                </a:solidFill>
              </a:rPr>
              <a:t>corrélée</a:t>
            </a:r>
            <a:r>
              <a:rPr lang="fr-FR" sz="2400" dirty="0">
                <a:solidFill>
                  <a:srgbClr val="000000"/>
                </a:solidFill>
              </a:rPr>
              <a:t> à la </a:t>
            </a:r>
            <a:r>
              <a:rPr lang="fr-FR" sz="2400" b="1" dirty="0" err="1">
                <a:solidFill>
                  <a:srgbClr val="000000"/>
                </a:solidFill>
              </a:rPr>
              <a:t>morbi-mortalite</a:t>
            </a:r>
            <a:r>
              <a:rPr lang="fr-FR" sz="2400" b="1" dirty="0">
                <a:solidFill>
                  <a:srgbClr val="000000"/>
                </a:solidFill>
              </a:rPr>
              <a:t>́ </a:t>
            </a:r>
            <a:r>
              <a:rPr lang="fr-FR" sz="1400" i="1" dirty="0">
                <a:solidFill>
                  <a:srgbClr val="000000"/>
                </a:solidFill>
              </a:rPr>
              <a:t>(</a:t>
            </a:r>
            <a:r>
              <a:rPr lang="fr-FR" sz="1400" i="1" dirty="0" err="1">
                <a:solidFill>
                  <a:srgbClr val="000000"/>
                </a:solidFill>
              </a:rPr>
              <a:t>Guttmann</a:t>
            </a:r>
            <a:r>
              <a:rPr lang="fr-FR" sz="1400" i="1" dirty="0">
                <a:solidFill>
                  <a:srgbClr val="000000"/>
                </a:solidFill>
              </a:rPr>
              <a:t> A et al, BMJ, 2011;342:d2983)</a:t>
            </a:r>
            <a:r>
              <a:rPr lang="fr-FR" sz="1400" dirty="0">
                <a:solidFill>
                  <a:srgbClr val="000000"/>
                </a:solidFill>
              </a:rPr>
              <a:t>,</a:t>
            </a:r>
            <a:r>
              <a:rPr lang="fr-FR" sz="2400" dirty="0">
                <a:solidFill>
                  <a:srgbClr val="000000"/>
                </a:solidFill>
              </a:rPr>
              <a:t> pour les malades les plus graves et aussi pour les malades les moins graves.</a:t>
            </a:r>
            <a:endParaRPr lang="fr-FR" sz="2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86392"/>
              </p:ext>
            </p:extLst>
          </p:nvPr>
        </p:nvGraphicFramePr>
        <p:xfrm>
          <a:off x="539552" y="188640"/>
          <a:ext cx="7776865" cy="64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53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Motifs de réclamation au SAU HEGP (2014-mi 2016)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220 dossiers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b="1" dirty="0"/>
                        <a:t>Défaut, retard de PEC erreur de diagnostic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PEC douleur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Contestation traitement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986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b="1" dirty="0"/>
                        <a:t>Contestation facturation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b="1" dirty="0"/>
                        <a:t>Perte, vol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b="1" dirty="0"/>
                        <a:t>Qualité de la 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b="1" dirty="0"/>
                        <a:t>Information, violation des droits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Qualité des</a:t>
                      </a:r>
                      <a:r>
                        <a:rPr lang="fr-FR" sz="1800" baseline="0" dirty="0"/>
                        <a:t> soins en général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Transfert, coordination interprofessionnelle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Accès au dossier,</a:t>
                      </a:r>
                      <a:r>
                        <a:rPr lang="fr-FR" sz="1800" baseline="0" dirty="0"/>
                        <a:t> qualité du dossier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Report d’actes, organisation des examens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Délai d’attente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Signalétique,</a:t>
                      </a:r>
                      <a:r>
                        <a:rPr lang="fr-FR" sz="1800" baseline="0" dirty="0"/>
                        <a:t> orientation</a:t>
                      </a:r>
                      <a:endParaRPr lang="fr-F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Présence familles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78530">
                <a:tc>
                  <a:txBody>
                    <a:bodyPr/>
                    <a:lstStyle/>
                    <a:p>
                      <a:r>
                        <a:rPr lang="fr-FR" sz="1800" dirty="0"/>
                        <a:t>Propreté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430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26" t="10482" r="-926" b="7813"/>
          <a:stretch/>
        </p:blipFill>
        <p:spPr>
          <a:xfrm>
            <a:off x="170134" y="107855"/>
            <a:ext cx="8211866" cy="6817380"/>
          </a:xfr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6442364" y="6320118"/>
            <a:ext cx="5888182" cy="537882"/>
          </a:xfrm>
        </p:spPr>
        <p:txBody>
          <a:bodyPr>
            <a:normAutofit fontScale="90000"/>
          </a:bodyPr>
          <a:lstStyle/>
          <a:p>
            <a:pPr algn="l"/>
            <a:r>
              <a:rPr lang="fr-FR" sz="1000" b="1" dirty="0" err="1"/>
              <a:t>MacKinsey</a:t>
            </a:r>
            <a:r>
              <a:rPr lang="fr-FR" sz="1000" b="1" dirty="0"/>
              <a:t> on </a:t>
            </a:r>
            <a:r>
              <a:rPr lang="fr-FR" sz="1000" b="1" dirty="0" err="1"/>
              <a:t>HealthCare</a:t>
            </a:r>
            <a:r>
              <a:rPr lang="fr-FR" sz="1000" b="1" dirty="0"/>
              <a:t>, </a:t>
            </a:r>
            <a:br>
              <a:rPr lang="fr-FR" sz="1000" b="1" dirty="0"/>
            </a:br>
            <a:r>
              <a:rPr lang="fr-FR" sz="1000" b="1" dirty="0" err="1"/>
              <a:t>Carrus</a:t>
            </a:r>
            <a:r>
              <a:rPr lang="fr-FR" sz="1000" b="1" dirty="0"/>
              <a:t> et </a:t>
            </a:r>
            <a:r>
              <a:rPr lang="fr-FR" sz="1000" b="1" dirty="0" err="1"/>
              <a:t>Cordina</a:t>
            </a:r>
            <a:r>
              <a:rPr lang="fr-FR" sz="1000" b="1" dirty="0"/>
              <a:t>, </a:t>
            </a:r>
            <a:br>
              <a:rPr lang="fr-FR" sz="1000" b="1" dirty="0"/>
            </a:br>
            <a:r>
              <a:rPr lang="fr-FR" sz="1000" b="1" dirty="0"/>
              <a:t>2015</a:t>
            </a:r>
          </a:p>
        </p:txBody>
      </p:sp>
      <p:sp>
        <p:nvSpPr>
          <p:cNvPr id="6" name="Ellipse 5"/>
          <p:cNvSpPr/>
          <p:nvPr/>
        </p:nvSpPr>
        <p:spPr bwMode="auto">
          <a:xfrm>
            <a:off x="415637" y="1075765"/>
            <a:ext cx="1454727" cy="53788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  <p:sp>
        <p:nvSpPr>
          <p:cNvPr id="7" name="Ellipse 6"/>
          <p:cNvSpPr/>
          <p:nvPr/>
        </p:nvSpPr>
        <p:spPr bwMode="auto">
          <a:xfrm>
            <a:off x="484909" y="2554941"/>
            <a:ext cx="1454727" cy="53788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defTabSz="82058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9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e 2">
      <a:dk1>
        <a:srgbClr val="051FA5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584</Words>
  <Application>Microsoft Office PowerPoint</Application>
  <PresentationFormat>Affichage à l'écran (4:3)</PresentationFormat>
  <Paragraphs>134</Paragraphs>
  <Slides>15</Slides>
  <Notes>5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Liens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ＭＳ Ｐゴシック</vt:lpstr>
      <vt:lpstr>Arial</vt:lpstr>
      <vt:lpstr>Calibri</vt:lpstr>
      <vt:lpstr>Times New Roman</vt:lpstr>
      <vt:lpstr>Thème Office</vt:lpstr>
      <vt:lpstr>Macintosh%20HD:Users:philippejuvin:Downloads:The%CC%80se%20Priour%20v3.5.doc!OLE_LINK1</vt:lpstr>
      <vt:lpstr>Pourquoi se plaint-on quand on vient aux urgences ?</vt:lpstr>
      <vt:lpstr>Présentation PowerPoint</vt:lpstr>
      <vt:lpstr>Le flux aux urgences est d’abord choisi par les patients</vt:lpstr>
      <vt:lpstr>Pourquoi les patients viennent-ils aux urgences ? </vt:lpstr>
      <vt:lpstr>Le patient nous choisit déjà</vt:lpstr>
      <vt:lpstr>Le flux aux urgences est aussi celui de l’hôpital  les admissions via le SAU 1993-2006</vt:lpstr>
      <vt:lpstr>Présentation PowerPoint</vt:lpstr>
      <vt:lpstr>Présentation PowerPoint</vt:lpstr>
      <vt:lpstr>MacKinsey on HealthCare,  Carrus et Cordina,  2015</vt:lpstr>
      <vt:lpstr>Présentation PowerPoint</vt:lpstr>
      <vt:lpstr>Présentation PowerPoint</vt:lpstr>
      <vt:lpstr>Présentation PowerPoint</vt:lpstr>
      <vt:lpstr>Des solutions à ces plaintes ?</vt:lpstr>
      <vt:lpstr>Liberté des patients et irresponsabilité le cas de la fameuse Madame Cam.</vt:lpstr>
      <vt:lpstr>Comment les patients choisissent les urgences ?</vt:lpstr>
    </vt:vector>
  </TitlesOfParts>
  <Manager/>
  <Company>HUPO (APHP)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JUVIN Philippe</dc:creator>
  <cp:keywords/>
  <dc:description/>
  <cp:lastModifiedBy>Christine ESTEVE</cp:lastModifiedBy>
  <cp:revision>18</cp:revision>
  <dcterms:created xsi:type="dcterms:W3CDTF">2016-08-30T09:33:14Z</dcterms:created>
  <dcterms:modified xsi:type="dcterms:W3CDTF">2016-11-20T17:44:24Z</dcterms:modified>
  <cp:category/>
</cp:coreProperties>
</file>